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8288000" cy="10287000"/>
  <p:notesSz cx="6858000" cy="9144000"/>
  <p:embeddedFontLst>
    <p:embeddedFont>
      <p:font typeface="Breul Grotesk Bold" charset="1" panose="02000000000000000000"/>
      <p:regular r:id="rId20"/>
    </p:embeddedFont>
    <p:embeddedFont>
      <p:font typeface="Poppins" charset="1" panose="00000500000000000000"/>
      <p:regular r:id="rId21"/>
    </p:embeddedFont>
    <p:embeddedFont>
      <p:font typeface="Poppins Bold" charset="1" panose="0000080000000000000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svg>
</file>

<file path=ppt/media/image6.jpeg>
</file>

<file path=ppt/media/image7.jpe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4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5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6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7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6.jpeg" Type="http://schemas.openxmlformats.org/officeDocument/2006/relationships/image"/><Relationship Id="rId6" Target="../media/image7.jpeg" Type="http://schemas.openxmlformats.org/officeDocument/2006/relationships/image"/><Relationship Id="rId7" Target="../media/image8.png" Type="http://schemas.openxmlformats.org/officeDocument/2006/relationships/image"/><Relationship Id="rId8" Target="../media/image9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image8.png" Type="http://schemas.openxmlformats.org/officeDocument/2006/relationships/image"/><Relationship Id="rId4" Target="../media/image9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11.pn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11.pn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Relationship Id="rId3" Target="../media/image8.png" Type="http://schemas.openxmlformats.org/officeDocument/2006/relationships/image"/><Relationship Id="rId4" Target="../media/image9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11.pn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3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11.pn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-51819" t="-61941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1901355" cy="10287000"/>
            <a:chOff x="0" y="0"/>
            <a:chExt cx="3134513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134513" cy="2709333"/>
            </a:xfrm>
            <a:custGeom>
              <a:avLst/>
              <a:gdLst/>
              <a:ahLst/>
              <a:cxnLst/>
              <a:rect r="r" b="b" t="t" l="l"/>
              <a:pathLst>
                <a:path h="2709333" w="3134513">
                  <a:moveTo>
                    <a:pt x="0" y="0"/>
                  </a:moveTo>
                  <a:lnTo>
                    <a:pt x="3134513" y="0"/>
                  </a:lnTo>
                  <a:lnTo>
                    <a:pt x="3134513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FFFFFF">
                    <a:alpha val="10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76200"/>
              <a:ext cx="3134513" cy="27855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06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1193144" y="-1390038"/>
            <a:ext cx="8507083" cy="8507083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 l="0" t="-37732" r="0" b="-12080"/>
              </a:stretch>
            </a:blipFill>
            <a:ln w="57150" cap="sq">
              <a:solidFill>
                <a:srgbClr val="FFFFFF"/>
              </a:solidFill>
              <a:prstDash val="solid"/>
              <a:miter/>
            </a:ln>
          </p:spPr>
        </p:sp>
      </p:grpSp>
      <p:sp>
        <p:nvSpPr>
          <p:cNvPr name="TextBox 8" id="8"/>
          <p:cNvSpPr txBox="true"/>
          <p:nvPr/>
        </p:nvSpPr>
        <p:spPr>
          <a:xfrm rot="0">
            <a:off x="1028700" y="2826040"/>
            <a:ext cx="10709995" cy="45186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93"/>
              </a:lnSpc>
            </a:pPr>
            <a:r>
              <a:rPr lang="en-US" sz="11477" b="true">
                <a:solidFill>
                  <a:srgbClr val="044579"/>
                </a:solidFill>
                <a:latin typeface="Breul Grotesk Bold"/>
                <a:ea typeface="Breul Grotesk Bold"/>
                <a:cs typeface="Breul Grotesk Bold"/>
                <a:sym typeface="Breul Grotesk Bold"/>
              </a:rPr>
              <a:t>PNEUMONIA DETECTION FROM X-RAY</a:t>
            </a:r>
          </a:p>
          <a:p>
            <a:pPr algn="l">
              <a:lnSpc>
                <a:spcPts val="8493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7258951"/>
            <a:ext cx="3794508" cy="6987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84"/>
              </a:lnSpc>
            </a:pPr>
            <a:r>
              <a:rPr lang="en-US" sz="3989" b="true">
                <a:solidFill>
                  <a:srgbClr val="1B75BB"/>
                </a:solidFill>
                <a:latin typeface="Breul Grotesk Bold"/>
                <a:ea typeface="Breul Grotesk Bold"/>
                <a:cs typeface="Breul Grotesk Bold"/>
                <a:sym typeface="Breul Grotesk Bold"/>
              </a:rPr>
              <a:t>PRESENTED BY: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6101770"/>
            <a:ext cx="10709995" cy="7097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04"/>
              </a:lnSpc>
            </a:pPr>
            <a:r>
              <a:rPr lang="en-US" sz="3931">
                <a:solidFill>
                  <a:srgbClr val="044579"/>
                </a:solidFill>
                <a:latin typeface="Poppins"/>
                <a:ea typeface="Poppins"/>
                <a:cs typeface="Poppins"/>
                <a:sym typeface="Poppins"/>
              </a:rPr>
              <a:t>Improving Lives through Innovative Care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7843428"/>
            <a:ext cx="4422503" cy="7097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04"/>
              </a:lnSpc>
            </a:pPr>
            <a:r>
              <a:rPr lang="en-US" sz="3931">
                <a:solidFill>
                  <a:srgbClr val="044579"/>
                </a:solidFill>
                <a:latin typeface="Poppins"/>
                <a:ea typeface="Poppins"/>
                <a:cs typeface="Poppins"/>
                <a:sym typeface="Poppins"/>
              </a:rPr>
              <a:t>Nahidur Rahman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-51819" t="-61941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1901355" cy="10287000"/>
            <a:chOff x="0" y="0"/>
            <a:chExt cx="3134513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134513" cy="2709333"/>
            </a:xfrm>
            <a:custGeom>
              <a:avLst/>
              <a:gdLst/>
              <a:ahLst/>
              <a:cxnLst/>
              <a:rect r="r" b="b" t="t" l="l"/>
              <a:pathLst>
                <a:path h="2709333" w="3134513">
                  <a:moveTo>
                    <a:pt x="0" y="0"/>
                  </a:moveTo>
                  <a:lnTo>
                    <a:pt x="3134513" y="0"/>
                  </a:lnTo>
                  <a:lnTo>
                    <a:pt x="3134513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FFFFFF">
                    <a:alpha val="10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76200"/>
              <a:ext cx="3134513" cy="27855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06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2841781" y="2944070"/>
            <a:ext cx="12604439" cy="6507041"/>
          </a:xfrm>
          <a:custGeom>
            <a:avLst/>
            <a:gdLst/>
            <a:ahLst/>
            <a:cxnLst/>
            <a:rect r="r" b="b" t="t" l="l"/>
            <a:pathLst>
              <a:path h="6507041" w="12604439">
                <a:moveTo>
                  <a:pt x="0" y="0"/>
                </a:moveTo>
                <a:lnTo>
                  <a:pt x="12604438" y="0"/>
                </a:lnTo>
                <a:lnTo>
                  <a:pt x="12604438" y="6507042"/>
                </a:lnTo>
                <a:lnTo>
                  <a:pt x="0" y="65070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5807556" y="1383188"/>
            <a:ext cx="6672889" cy="1136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295"/>
              </a:lnSpc>
            </a:pPr>
            <a:r>
              <a:rPr lang="en-US" sz="6639" b="true">
                <a:solidFill>
                  <a:srgbClr val="044579"/>
                </a:solidFill>
                <a:latin typeface="Breul Grotesk Bold"/>
                <a:ea typeface="Breul Grotesk Bold"/>
                <a:cs typeface="Breul Grotesk Bold"/>
                <a:sym typeface="Breul Grotesk Bold"/>
              </a:rPr>
              <a:t>DEMO SNAPSHOT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tru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l="-51819" t="-61941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1901355" cy="10287000"/>
            <a:chOff x="0" y="0"/>
            <a:chExt cx="3134513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134513" cy="2709333"/>
            </a:xfrm>
            <a:custGeom>
              <a:avLst/>
              <a:gdLst/>
              <a:ahLst/>
              <a:cxnLst/>
              <a:rect r="r" b="b" t="t" l="l"/>
              <a:pathLst>
                <a:path h="2709333" w="3134513">
                  <a:moveTo>
                    <a:pt x="0" y="0"/>
                  </a:moveTo>
                  <a:lnTo>
                    <a:pt x="3134513" y="0"/>
                  </a:lnTo>
                  <a:lnTo>
                    <a:pt x="3134513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FFFFFF">
                    <a:alpha val="10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76200"/>
              <a:ext cx="3134513" cy="27855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06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3493371" y="3324572"/>
            <a:ext cx="11301259" cy="5551743"/>
          </a:xfrm>
          <a:custGeom>
            <a:avLst/>
            <a:gdLst/>
            <a:ahLst/>
            <a:cxnLst/>
            <a:rect r="r" b="b" t="t" l="l"/>
            <a:pathLst>
              <a:path h="5551743" w="11301259">
                <a:moveTo>
                  <a:pt x="0" y="0"/>
                </a:moveTo>
                <a:lnTo>
                  <a:pt x="11301258" y="0"/>
                </a:lnTo>
                <a:lnTo>
                  <a:pt x="11301258" y="5551744"/>
                </a:lnTo>
                <a:lnTo>
                  <a:pt x="0" y="55517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5807556" y="1383188"/>
            <a:ext cx="6672889" cy="1136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295"/>
              </a:lnSpc>
            </a:pPr>
            <a:r>
              <a:rPr lang="en-US" sz="6639" b="true">
                <a:solidFill>
                  <a:srgbClr val="044579"/>
                </a:solidFill>
                <a:latin typeface="Breul Grotesk Bold"/>
                <a:ea typeface="Breul Grotesk Bold"/>
                <a:cs typeface="Breul Grotesk Bold"/>
                <a:sym typeface="Breul Grotesk Bold"/>
              </a:rPr>
              <a:t>DEMO SNAPSHOT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1819" t="-61941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493371" y="3264763"/>
            <a:ext cx="11301259" cy="5551743"/>
          </a:xfrm>
          <a:custGeom>
            <a:avLst/>
            <a:gdLst/>
            <a:ahLst/>
            <a:cxnLst/>
            <a:rect r="r" b="b" t="t" l="l"/>
            <a:pathLst>
              <a:path h="5551743" w="11301259">
                <a:moveTo>
                  <a:pt x="0" y="0"/>
                </a:moveTo>
                <a:lnTo>
                  <a:pt x="11301258" y="0"/>
                </a:lnTo>
                <a:lnTo>
                  <a:pt x="11301258" y="5551744"/>
                </a:lnTo>
                <a:lnTo>
                  <a:pt x="0" y="55517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807556" y="1383188"/>
            <a:ext cx="6672889" cy="1136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295"/>
              </a:lnSpc>
            </a:pPr>
            <a:r>
              <a:rPr lang="en-US" sz="6639" b="true">
                <a:solidFill>
                  <a:srgbClr val="044579"/>
                </a:solidFill>
                <a:latin typeface="Breul Grotesk Bold"/>
                <a:ea typeface="Breul Grotesk Bold"/>
                <a:cs typeface="Breul Grotesk Bold"/>
                <a:sym typeface="Breul Grotesk Bold"/>
              </a:rPr>
              <a:t>DEMO SNAPSHOT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1819" t="-61941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493371" y="3250637"/>
            <a:ext cx="11301259" cy="5579997"/>
          </a:xfrm>
          <a:custGeom>
            <a:avLst/>
            <a:gdLst/>
            <a:ahLst/>
            <a:cxnLst/>
            <a:rect r="r" b="b" t="t" l="l"/>
            <a:pathLst>
              <a:path h="5579997" w="11301259">
                <a:moveTo>
                  <a:pt x="0" y="0"/>
                </a:moveTo>
                <a:lnTo>
                  <a:pt x="11301258" y="0"/>
                </a:lnTo>
                <a:lnTo>
                  <a:pt x="11301258" y="5579996"/>
                </a:lnTo>
                <a:lnTo>
                  <a:pt x="0" y="557999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807556" y="1383188"/>
            <a:ext cx="6672889" cy="1136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295"/>
              </a:lnSpc>
            </a:pPr>
            <a:r>
              <a:rPr lang="en-US" sz="6639" b="true">
                <a:solidFill>
                  <a:srgbClr val="044579"/>
                </a:solidFill>
                <a:latin typeface="Breul Grotesk Bold"/>
                <a:ea typeface="Breul Grotesk Bold"/>
                <a:cs typeface="Breul Grotesk Bold"/>
                <a:sym typeface="Breul Grotesk Bold"/>
              </a:rPr>
              <a:t>DEMO SNAPSHOT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1819" t="-61941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043190" y="3705225"/>
            <a:ext cx="10650187" cy="2590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0"/>
              </a:lnSpc>
            </a:pPr>
            <a:r>
              <a:rPr lang="en-US" sz="15000" b="true">
                <a:solidFill>
                  <a:srgbClr val="044579"/>
                </a:solidFill>
                <a:latin typeface="Breul Grotesk Bold"/>
                <a:ea typeface="Breul Grotesk Bold"/>
                <a:cs typeface="Breul Grotesk Bold"/>
                <a:sym typeface="Breul Grotesk Bold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312" t="0" r="-20312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0">
            <a:off x="9923184" y="5624029"/>
            <a:ext cx="8364816" cy="7193742"/>
          </a:xfrm>
          <a:custGeom>
            <a:avLst/>
            <a:gdLst/>
            <a:ahLst/>
            <a:cxnLst/>
            <a:rect r="r" b="b" t="t" l="l"/>
            <a:pathLst>
              <a:path h="7193742" w="8364816">
                <a:moveTo>
                  <a:pt x="8364816" y="0"/>
                </a:moveTo>
                <a:lnTo>
                  <a:pt x="0" y="0"/>
                </a:lnTo>
                <a:lnTo>
                  <a:pt x="0" y="7193742"/>
                </a:lnTo>
                <a:lnTo>
                  <a:pt x="8364816" y="7193742"/>
                </a:lnTo>
                <a:lnTo>
                  <a:pt x="8364816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8826990" y="4071465"/>
            <a:ext cx="5186835" cy="5186835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5"/>
              <a:stretch>
                <a:fillRect l="-38596" t="0" r="-38596" b="0"/>
              </a:stretch>
            </a:blipFill>
            <a:ln w="57150" cap="sq">
              <a:solidFill>
                <a:srgbClr val="1B75BB"/>
              </a:solidFill>
              <a:prstDash val="solid"/>
              <a:miter/>
            </a:ln>
          </p:spPr>
        </p:sp>
      </p:grpSp>
      <p:grpSp>
        <p:nvGrpSpPr>
          <p:cNvPr name="Group 6" id="6"/>
          <p:cNvGrpSpPr/>
          <p:nvPr/>
        </p:nvGrpSpPr>
        <p:grpSpPr>
          <a:xfrm rot="0">
            <a:off x="12594037" y="632491"/>
            <a:ext cx="4665263" cy="4665263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6"/>
              <a:stretch>
                <a:fillRect l="-38596" t="0" r="-38596" b="0"/>
              </a:stretch>
            </a:blipFill>
            <a:ln w="57150" cap="sq">
              <a:solidFill>
                <a:srgbClr val="1B75BB"/>
              </a:solidFill>
              <a:prstDash val="solid"/>
              <a:miter/>
            </a:ln>
          </p:spPr>
        </p:sp>
      </p:grpSp>
      <p:sp>
        <p:nvSpPr>
          <p:cNvPr name="Freeform 8" id="8"/>
          <p:cNvSpPr/>
          <p:nvPr/>
        </p:nvSpPr>
        <p:spPr>
          <a:xfrm flipH="false" flipV="true" rot="0">
            <a:off x="5508982" y="-3362485"/>
            <a:ext cx="7819732" cy="6724970"/>
          </a:xfrm>
          <a:custGeom>
            <a:avLst/>
            <a:gdLst/>
            <a:ahLst/>
            <a:cxnLst/>
            <a:rect r="r" b="b" t="t" l="l"/>
            <a:pathLst>
              <a:path h="6724970" w="7819732">
                <a:moveTo>
                  <a:pt x="0" y="6724970"/>
                </a:moveTo>
                <a:lnTo>
                  <a:pt x="7819732" y="6724970"/>
                </a:lnTo>
                <a:lnTo>
                  <a:pt x="7819732" y="0"/>
                </a:lnTo>
                <a:lnTo>
                  <a:pt x="0" y="0"/>
                </a:lnTo>
                <a:lnTo>
                  <a:pt x="0" y="672497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6380187" y="7918427"/>
            <a:ext cx="1401061" cy="1592115"/>
          </a:xfrm>
          <a:custGeom>
            <a:avLst/>
            <a:gdLst/>
            <a:ahLst/>
            <a:cxnLst/>
            <a:rect r="r" b="b" t="t" l="l"/>
            <a:pathLst>
              <a:path h="1592115" w="1401061">
                <a:moveTo>
                  <a:pt x="0" y="0"/>
                </a:moveTo>
                <a:lnTo>
                  <a:pt x="1401061" y="0"/>
                </a:lnTo>
                <a:lnTo>
                  <a:pt x="1401061" y="1592115"/>
                </a:lnTo>
                <a:lnTo>
                  <a:pt x="0" y="159211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10" id="10"/>
          <p:cNvSpPr/>
          <p:nvPr/>
        </p:nvSpPr>
        <p:spPr>
          <a:xfrm>
            <a:off x="1028700" y="5827571"/>
            <a:ext cx="6492240" cy="0"/>
          </a:xfrm>
          <a:prstGeom prst="line">
            <a:avLst/>
          </a:prstGeom>
          <a:ln cap="flat" w="19050">
            <a:solidFill>
              <a:srgbClr val="1B75BB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1" id="11"/>
          <p:cNvSpPr txBox="true"/>
          <p:nvPr/>
        </p:nvSpPr>
        <p:spPr>
          <a:xfrm rot="0">
            <a:off x="1028700" y="2591277"/>
            <a:ext cx="4480282" cy="11454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296"/>
              </a:lnSpc>
            </a:pPr>
            <a:r>
              <a:rPr lang="en-US" sz="6640" b="true">
                <a:solidFill>
                  <a:srgbClr val="044579"/>
                </a:solidFill>
                <a:latin typeface="Breul Grotesk Bold"/>
                <a:ea typeface="Breul Grotesk Bold"/>
                <a:cs typeface="Breul Grotesk Bold"/>
                <a:sym typeface="Breul Grotesk Bold"/>
              </a:rPr>
              <a:t>OBJECTIVE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4207979"/>
            <a:ext cx="6525936" cy="18300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799"/>
              </a:lnSpc>
            </a:pPr>
            <a:r>
              <a:rPr lang="en-US" sz="1999" b="true">
                <a:solidFill>
                  <a:srgbClr val="044579"/>
                </a:solidFill>
                <a:latin typeface="Poppins Bold"/>
                <a:ea typeface="Poppins Bold"/>
                <a:cs typeface="Poppins Bold"/>
                <a:sym typeface="Poppins Bold"/>
              </a:rPr>
              <a:t>To develop a machine learning model that accurately predicts pneumonia from chest X-ray images, aiding in faster and more reliable medical diagnosis.</a:t>
            </a:r>
          </a:p>
          <a:p>
            <a:pPr algn="just">
              <a:lnSpc>
                <a:spcPts val="3359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2833" r="0" b="-128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-10800000">
            <a:off x="6386645" y="0"/>
            <a:ext cx="11901355" cy="10287000"/>
            <a:chOff x="0" y="0"/>
            <a:chExt cx="3134513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134513" cy="2709333"/>
            </a:xfrm>
            <a:custGeom>
              <a:avLst/>
              <a:gdLst/>
              <a:ahLst/>
              <a:cxnLst/>
              <a:rect r="r" b="b" t="t" l="l"/>
              <a:pathLst>
                <a:path h="2709333" w="3134513">
                  <a:moveTo>
                    <a:pt x="0" y="0"/>
                  </a:moveTo>
                  <a:lnTo>
                    <a:pt x="3134513" y="0"/>
                  </a:lnTo>
                  <a:lnTo>
                    <a:pt x="3134513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FFFFFF">
                    <a:alpha val="10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76200"/>
              <a:ext cx="3134513" cy="27855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06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1074733" y="8161314"/>
            <a:ext cx="1043515" cy="1185812"/>
          </a:xfrm>
          <a:custGeom>
            <a:avLst/>
            <a:gdLst/>
            <a:ahLst/>
            <a:cxnLst/>
            <a:rect r="r" b="b" t="t" l="l"/>
            <a:pathLst>
              <a:path h="1185812" w="1043515">
                <a:moveTo>
                  <a:pt x="0" y="0"/>
                </a:moveTo>
                <a:lnTo>
                  <a:pt x="1043514" y="0"/>
                </a:lnTo>
                <a:lnTo>
                  <a:pt x="1043514" y="1185812"/>
                </a:lnTo>
                <a:lnTo>
                  <a:pt x="0" y="118581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5422151" y="904875"/>
            <a:ext cx="7443699" cy="1136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9296"/>
              </a:lnSpc>
            </a:pPr>
            <a:r>
              <a:rPr lang="en-US" b="true" sz="6640">
                <a:solidFill>
                  <a:srgbClr val="044579"/>
                </a:solidFill>
                <a:latin typeface="Breul Grotesk Bold"/>
                <a:ea typeface="Breul Grotesk Bold"/>
                <a:cs typeface="Breul Grotesk Bold"/>
                <a:sym typeface="Breul Grotesk Bold"/>
              </a:rPr>
              <a:t>SYSTEM OVERVIEW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159183" y="2717259"/>
            <a:ext cx="6984817" cy="20329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208"/>
              </a:lnSpc>
            </a:pPr>
            <a:r>
              <a:rPr lang="en-US" sz="2291" b="true">
                <a:solidFill>
                  <a:srgbClr val="044579"/>
                </a:solidFill>
                <a:latin typeface="Poppins Bold"/>
                <a:ea typeface="Poppins Bold"/>
                <a:cs typeface="Poppins Bold"/>
                <a:sym typeface="Poppins Bold"/>
              </a:rPr>
              <a:t> Input</a:t>
            </a:r>
          </a:p>
          <a:p>
            <a:pPr algn="just" marL="494773" indent="-247387" lvl="1">
              <a:lnSpc>
                <a:spcPts val="3208"/>
              </a:lnSpc>
              <a:buFont typeface="Arial"/>
              <a:buChar char="•"/>
            </a:pPr>
            <a:r>
              <a:rPr lang="en-US" b="true" sz="2291">
                <a:solidFill>
                  <a:srgbClr val="044579"/>
                </a:solidFill>
                <a:latin typeface="Poppins Bold"/>
                <a:ea typeface="Poppins Bold"/>
                <a:cs typeface="Poppins Bold"/>
                <a:sym typeface="Poppins Bold"/>
              </a:rPr>
              <a:t>Upload image from local storage</a:t>
            </a:r>
          </a:p>
          <a:p>
            <a:pPr algn="just" marL="494773" indent="-247387" lvl="1">
              <a:lnSpc>
                <a:spcPts val="3208"/>
              </a:lnSpc>
              <a:buFont typeface="Arial"/>
              <a:buChar char="•"/>
            </a:pPr>
            <a:r>
              <a:rPr lang="en-US" b="true" sz="2291">
                <a:solidFill>
                  <a:srgbClr val="044579"/>
                </a:solidFill>
                <a:latin typeface="Poppins Bold"/>
                <a:ea typeface="Poppins Bold"/>
                <a:cs typeface="Poppins Bold"/>
                <a:sym typeface="Poppins Bold"/>
              </a:rPr>
              <a:t>Paste image using clipboard</a:t>
            </a:r>
          </a:p>
          <a:p>
            <a:pPr algn="just" marL="494773" indent="-247387" lvl="1">
              <a:lnSpc>
                <a:spcPts val="3208"/>
              </a:lnSpc>
              <a:buFont typeface="Arial"/>
              <a:buChar char="•"/>
            </a:pPr>
            <a:r>
              <a:rPr lang="en-US" b="true" sz="2291">
                <a:solidFill>
                  <a:srgbClr val="044579"/>
                </a:solidFill>
                <a:latin typeface="Poppins Bold"/>
                <a:ea typeface="Poppins Bold"/>
                <a:cs typeface="Poppins Bold"/>
                <a:sym typeface="Poppins Bold"/>
              </a:rPr>
              <a:t>Take a photo using phone or webcam</a:t>
            </a:r>
          </a:p>
          <a:p>
            <a:pPr algn="just">
              <a:lnSpc>
                <a:spcPts val="3208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9572977" y="2698209"/>
            <a:ext cx="7455113" cy="42178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13"/>
              </a:lnSpc>
            </a:pPr>
            <a:r>
              <a:rPr lang="en-US" sz="2367" b="true">
                <a:solidFill>
                  <a:srgbClr val="044579"/>
                </a:solidFill>
                <a:latin typeface="Poppins Bold"/>
                <a:ea typeface="Poppins Bold"/>
                <a:cs typeface="Poppins Bold"/>
                <a:sym typeface="Poppins Bold"/>
              </a:rPr>
              <a:t>Backend Model</a:t>
            </a:r>
          </a:p>
          <a:p>
            <a:pPr algn="just" marL="511046" indent="-255523" lvl="1">
              <a:lnSpc>
                <a:spcPts val="3313"/>
              </a:lnSpc>
              <a:buFont typeface="Arial"/>
              <a:buChar char="•"/>
            </a:pPr>
            <a:r>
              <a:rPr lang="en-US" b="true" sz="2367">
                <a:solidFill>
                  <a:srgbClr val="044579"/>
                </a:solidFill>
                <a:latin typeface="Poppins Bold"/>
                <a:ea typeface="Poppins Bold"/>
                <a:cs typeface="Poppins Bold"/>
                <a:sym typeface="Poppins Bold"/>
              </a:rPr>
              <a:t>Convolutional Neural Network (CNN) model</a:t>
            </a:r>
          </a:p>
          <a:p>
            <a:pPr algn="just" marL="511046" indent="-255523" lvl="1">
              <a:lnSpc>
                <a:spcPts val="3313"/>
              </a:lnSpc>
              <a:buFont typeface="Arial"/>
              <a:buChar char="•"/>
            </a:pPr>
            <a:r>
              <a:rPr lang="en-US" b="true" sz="2367">
                <a:solidFill>
                  <a:srgbClr val="044579"/>
                </a:solidFill>
                <a:latin typeface="Poppins Bold"/>
                <a:ea typeface="Poppins Bold"/>
                <a:cs typeface="Poppins Bold"/>
                <a:sym typeface="Poppins Bold"/>
              </a:rPr>
              <a:t>Trained on a publicly available chest X-ray dataset (e.g., Kaggle Pneumonia Dataset)</a:t>
            </a:r>
          </a:p>
          <a:p>
            <a:pPr algn="just" marL="511046" indent="-255523" lvl="1">
              <a:lnSpc>
                <a:spcPts val="3313"/>
              </a:lnSpc>
              <a:buFont typeface="Arial"/>
              <a:buChar char="•"/>
            </a:pPr>
            <a:r>
              <a:rPr lang="en-US" b="true" sz="2367">
                <a:solidFill>
                  <a:srgbClr val="044579"/>
                </a:solidFill>
                <a:latin typeface="Poppins Bold"/>
                <a:ea typeface="Poppins Bold"/>
                <a:cs typeface="Poppins Bold"/>
                <a:sym typeface="Poppins Bold"/>
              </a:rPr>
              <a:t>Preprocessing includes resizing, normalization, and data augmentation</a:t>
            </a:r>
          </a:p>
          <a:p>
            <a:pPr algn="just" marL="511046" indent="-255523" lvl="1">
              <a:lnSpc>
                <a:spcPts val="3313"/>
              </a:lnSpc>
              <a:buFont typeface="Arial"/>
              <a:buChar char="•"/>
            </a:pPr>
            <a:r>
              <a:rPr lang="en-US" b="true" sz="2367">
                <a:solidFill>
                  <a:srgbClr val="044579"/>
                </a:solidFill>
                <a:latin typeface="Poppins Bold"/>
                <a:ea typeface="Poppins Bold"/>
                <a:cs typeface="Poppins Bold"/>
                <a:sym typeface="Poppins Bold"/>
              </a:rPr>
              <a:t>Model outputs Binary Classification:</a:t>
            </a:r>
          </a:p>
          <a:p>
            <a:pPr algn="just" marL="1022092" indent="-340697" lvl="2">
              <a:lnSpc>
                <a:spcPts val="3313"/>
              </a:lnSpc>
              <a:buFont typeface="Arial"/>
              <a:buChar char="⚬"/>
            </a:pPr>
            <a:r>
              <a:rPr lang="en-US" b="true" sz="2367">
                <a:solidFill>
                  <a:srgbClr val="044579"/>
                </a:solidFill>
                <a:latin typeface="Poppins Bold"/>
                <a:ea typeface="Poppins Bold"/>
                <a:cs typeface="Poppins Bold"/>
                <a:sym typeface="Poppins Bold"/>
              </a:rPr>
              <a:t>Normal</a:t>
            </a:r>
          </a:p>
          <a:p>
            <a:pPr algn="just" marL="1022092" indent="-340697" lvl="2">
              <a:lnSpc>
                <a:spcPts val="3313"/>
              </a:lnSpc>
              <a:buFont typeface="Arial"/>
              <a:buChar char="⚬"/>
            </a:pPr>
            <a:r>
              <a:rPr lang="en-US" b="true" sz="2367">
                <a:solidFill>
                  <a:srgbClr val="044579"/>
                </a:solidFill>
                <a:latin typeface="Poppins Bold"/>
                <a:ea typeface="Poppins Bold"/>
                <a:cs typeface="Poppins Bold"/>
                <a:sym typeface="Poppins Bold"/>
              </a:rPr>
              <a:t>Pneumonia</a:t>
            </a:r>
          </a:p>
          <a:p>
            <a:pPr algn="just">
              <a:lnSpc>
                <a:spcPts val="3313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2159183" y="5076825"/>
            <a:ext cx="6984817" cy="29327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296"/>
              </a:lnSpc>
            </a:pPr>
            <a:r>
              <a:rPr lang="en-US" sz="2354" b="true">
                <a:solidFill>
                  <a:srgbClr val="044579"/>
                </a:solidFill>
                <a:latin typeface="Poppins Bold"/>
                <a:ea typeface="Poppins Bold"/>
                <a:cs typeface="Poppins Bold"/>
                <a:sym typeface="Poppins Bold"/>
              </a:rPr>
              <a:t>Output</a:t>
            </a:r>
          </a:p>
          <a:p>
            <a:pPr algn="just" marL="508377" indent="-254188" lvl="1">
              <a:lnSpc>
                <a:spcPts val="3296"/>
              </a:lnSpc>
              <a:buFont typeface="Arial"/>
              <a:buChar char="•"/>
            </a:pPr>
            <a:r>
              <a:rPr lang="en-US" b="true" sz="2354">
                <a:solidFill>
                  <a:srgbClr val="044579"/>
                </a:solidFill>
                <a:latin typeface="Poppins Bold"/>
                <a:ea typeface="Poppins Bold"/>
                <a:cs typeface="Poppins Bold"/>
                <a:sym typeface="Poppins Bold"/>
              </a:rPr>
              <a:t>D</a:t>
            </a:r>
            <a:r>
              <a:rPr lang="en-US" b="true" sz="2354">
                <a:solidFill>
                  <a:srgbClr val="044579"/>
                </a:solidFill>
                <a:latin typeface="Poppins Bold"/>
                <a:ea typeface="Poppins Bold"/>
                <a:cs typeface="Poppins Bold"/>
                <a:sym typeface="Poppins Bold"/>
              </a:rPr>
              <a:t>isplays the predicted class (Normal or Pneumonia)</a:t>
            </a:r>
          </a:p>
          <a:p>
            <a:pPr algn="just" marL="508377" indent="-254188" lvl="1">
              <a:lnSpc>
                <a:spcPts val="3296"/>
              </a:lnSpc>
              <a:buFont typeface="Arial"/>
              <a:buChar char="•"/>
            </a:pPr>
            <a:r>
              <a:rPr lang="en-US" b="true" sz="2354">
                <a:solidFill>
                  <a:srgbClr val="044579"/>
                </a:solidFill>
                <a:latin typeface="Poppins Bold"/>
                <a:ea typeface="Poppins Bold"/>
                <a:cs typeface="Poppins Bold"/>
                <a:sym typeface="Poppins Bold"/>
              </a:rPr>
              <a:t>Provides a clear button to reset</a:t>
            </a:r>
          </a:p>
          <a:p>
            <a:pPr algn="just" marL="508377" indent="-254188" lvl="1">
              <a:lnSpc>
                <a:spcPts val="3296"/>
              </a:lnSpc>
              <a:buFont typeface="Arial"/>
              <a:buChar char="•"/>
            </a:pPr>
            <a:r>
              <a:rPr lang="en-US" b="true" sz="2354">
                <a:solidFill>
                  <a:srgbClr val="044579"/>
                </a:solidFill>
                <a:latin typeface="Poppins Bold"/>
                <a:ea typeface="Poppins Bold"/>
                <a:cs typeface="Poppins Bold"/>
                <a:sym typeface="Poppins Bold"/>
              </a:rPr>
              <a:t>Submit button triggers model prediction</a:t>
            </a:r>
          </a:p>
          <a:p>
            <a:pPr algn="just" marL="508377" indent="-254188" lvl="1">
              <a:lnSpc>
                <a:spcPts val="3296"/>
              </a:lnSpc>
              <a:buFont typeface="Arial"/>
              <a:buChar char="•"/>
            </a:pPr>
            <a:r>
              <a:rPr lang="en-US" b="true" sz="2354">
                <a:solidFill>
                  <a:srgbClr val="044579"/>
                </a:solidFill>
                <a:latin typeface="Poppins Bold"/>
                <a:ea typeface="Poppins Bold"/>
                <a:cs typeface="Poppins Bold"/>
                <a:sym typeface="Poppins Bold"/>
              </a:rPr>
              <a:t>Option to flag incorrect results</a:t>
            </a:r>
          </a:p>
          <a:p>
            <a:pPr algn="just">
              <a:lnSpc>
                <a:spcPts val="3296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312" t="0" r="-20312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true" rot="0">
            <a:off x="6037313" y="5827571"/>
            <a:ext cx="12250687" cy="6225612"/>
          </a:xfrm>
          <a:custGeom>
            <a:avLst/>
            <a:gdLst/>
            <a:ahLst/>
            <a:cxnLst/>
            <a:rect r="r" b="b" t="t" l="l"/>
            <a:pathLst>
              <a:path h="6225612" w="12250687">
                <a:moveTo>
                  <a:pt x="12250687" y="6225611"/>
                </a:moveTo>
                <a:lnTo>
                  <a:pt x="0" y="6225611"/>
                </a:lnTo>
                <a:lnTo>
                  <a:pt x="0" y="0"/>
                </a:lnTo>
                <a:lnTo>
                  <a:pt x="12250687" y="0"/>
                </a:lnTo>
                <a:lnTo>
                  <a:pt x="12250687" y="6225611"/>
                </a:lnTo>
                <a:close/>
              </a:path>
            </a:pathLst>
          </a:custGeom>
          <a:blipFill>
            <a:blip r:embed="rId3"/>
            <a:stretch>
              <a:fillRect l="-87186" t="-132977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true" rot="9207412">
            <a:off x="9267997" y="-3009269"/>
            <a:ext cx="8685508" cy="7469537"/>
          </a:xfrm>
          <a:custGeom>
            <a:avLst/>
            <a:gdLst/>
            <a:ahLst/>
            <a:cxnLst/>
            <a:rect r="r" b="b" t="t" l="l"/>
            <a:pathLst>
              <a:path h="7469537" w="8685508">
                <a:moveTo>
                  <a:pt x="0" y="7469537"/>
                </a:moveTo>
                <a:lnTo>
                  <a:pt x="8685508" y="7469537"/>
                </a:lnTo>
                <a:lnTo>
                  <a:pt x="8685508" y="0"/>
                </a:lnTo>
                <a:lnTo>
                  <a:pt x="0" y="0"/>
                </a:lnTo>
                <a:lnTo>
                  <a:pt x="0" y="7469537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212819" y="904875"/>
            <a:ext cx="7862362" cy="1136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9296"/>
              </a:lnSpc>
            </a:pPr>
            <a:r>
              <a:rPr lang="en-US" b="true" sz="6640">
                <a:solidFill>
                  <a:srgbClr val="044579"/>
                </a:solidFill>
                <a:latin typeface="Breul Grotesk Bold"/>
                <a:ea typeface="Breul Grotesk Bold"/>
                <a:cs typeface="Breul Grotesk Bold"/>
                <a:sym typeface="Breul Grotesk Bold"/>
              </a:rPr>
              <a:t>MODEL HIGHLIGHTS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666299" y="2630883"/>
            <a:ext cx="12955402" cy="49474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57215" indent="-428607" lvl="1">
              <a:lnSpc>
                <a:spcPts val="5558"/>
              </a:lnSpc>
              <a:buFont typeface="Arial"/>
              <a:buChar char="•"/>
            </a:pPr>
            <a:r>
              <a:rPr lang="en-US" sz="3970">
                <a:solidFill>
                  <a:srgbClr val="044579"/>
                </a:solidFill>
                <a:latin typeface="Poppins"/>
                <a:ea typeface="Poppins"/>
                <a:cs typeface="Poppins"/>
                <a:sym typeface="Poppins"/>
              </a:rPr>
              <a:t>Transfer Learning using models like ResNet, VGG16, or MobileNet for high accuracy</a:t>
            </a:r>
          </a:p>
          <a:p>
            <a:pPr algn="just" marL="857215" indent="-428607" lvl="1">
              <a:lnSpc>
                <a:spcPts val="5558"/>
              </a:lnSpc>
              <a:buFont typeface="Arial"/>
              <a:buChar char="•"/>
            </a:pPr>
            <a:r>
              <a:rPr lang="en-US" sz="3970">
                <a:solidFill>
                  <a:srgbClr val="044579"/>
                </a:solidFill>
                <a:latin typeface="Poppins"/>
                <a:ea typeface="Poppins"/>
                <a:cs typeface="Poppins"/>
                <a:sym typeface="Poppins"/>
              </a:rPr>
              <a:t>Accuracy achieved: ~95–98% (can vary depending on dataset)</a:t>
            </a:r>
          </a:p>
          <a:p>
            <a:pPr algn="just" marL="857215" indent="-428607" lvl="1">
              <a:lnSpc>
                <a:spcPts val="5558"/>
              </a:lnSpc>
              <a:buFont typeface="Arial"/>
              <a:buChar char="•"/>
            </a:pPr>
            <a:r>
              <a:rPr lang="en-US" sz="3970">
                <a:solidFill>
                  <a:srgbClr val="044579"/>
                </a:solidFill>
                <a:latin typeface="Poppins"/>
                <a:ea typeface="Poppins"/>
                <a:cs typeface="Poppins"/>
                <a:sym typeface="Poppins"/>
              </a:rPr>
              <a:t>Supports real-time use with interactive image input</a:t>
            </a:r>
          </a:p>
          <a:p>
            <a:pPr algn="just">
              <a:lnSpc>
                <a:spcPts val="5558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96D2E7">
                <a:alpha val="100000"/>
              </a:srgbClr>
            </a:gs>
            <a:gs pos="100000">
              <a:srgbClr val="FFFEFE">
                <a:alpha val="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6386645" y="0"/>
            <a:ext cx="11901355" cy="10287000"/>
            <a:chOff x="0" y="0"/>
            <a:chExt cx="3134513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134513" cy="2709333"/>
            </a:xfrm>
            <a:custGeom>
              <a:avLst/>
              <a:gdLst/>
              <a:ahLst/>
              <a:cxnLst/>
              <a:rect r="r" b="b" t="t" l="l"/>
              <a:pathLst>
                <a:path h="2709333" w="3134513">
                  <a:moveTo>
                    <a:pt x="0" y="0"/>
                  </a:moveTo>
                  <a:lnTo>
                    <a:pt x="3134513" y="0"/>
                  </a:lnTo>
                  <a:lnTo>
                    <a:pt x="3134513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FFFFFF">
                    <a:alpha val="10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76200"/>
              <a:ext cx="3134513" cy="27855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06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8505933" y="-509961"/>
            <a:ext cx="2111050" cy="2398920"/>
          </a:xfrm>
          <a:custGeom>
            <a:avLst/>
            <a:gdLst/>
            <a:ahLst/>
            <a:cxnLst/>
            <a:rect r="r" b="b" t="t" l="l"/>
            <a:pathLst>
              <a:path h="2398920" w="2111050">
                <a:moveTo>
                  <a:pt x="0" y="0"/>
                </a:moveTo>
                <a:lnTo>
                  <a:pt x="2111050" y="0"/>
                </a:lnTo>
                <a:lnTo>
                  <a:pt x="2111050" y="2398921"/>
                </a:lnTo>
                <a:lnTo>
                  <a:pt x="0" y="239892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1074733" y="7894323"/>
            <a:ext cx="1043515" cy="1185812"/>
          </a:xfrm>
          <a:custGeom>
            <a:avLst/>
            <a:gdLst/>
            <a:ahLst/>
            <a:cxnLst/>
            <a:rect r="r" b="b" t="t" l="l"/>
            <a:pathLst>
              <a:path h="1185812" w="1043515">
                <a:moveTo>
                  <a:pt x="0" y="0"/>
                </a:moveTo>
                <a:lnTo>
                  <a:pt x="1043514" y="0"/>
                </a:lnTo>
                <a:lnTo>
                  <a:pt x="1043514" y="1185812"/>
                </a:lnTo>
                <a:lnTo>
                  <a:pt x="0" y="11858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5502434" y="1258917"/>
            <a:ext cx="7283132" cy="1136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9296"/>
              </a:lnSpc>
            </a:pPr>
            <a:r>
              <a:rPr lang="en-US" b="true" sz="6640">
                <a:solidFill>
                  <a:srgbClr val="044579"/>
                </a:solidFill>
                <a:latin typeface="Breul Grotesk Bold"/>
                <a:ea typeface="Breul Grotesk Bold"/>
                <a:cs typeface="Breul Grotesk Bold"/>
                <a:sym typeface="Breul Grotesk Bold"/>
              </a:rPr>
              <a:t>MODEL WORKFLOW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878529" y="3395703"/>
            <a:ext cx="12530942" cy="3388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29129" indent="-414564" lvl="1">
              <a:lnSpc>
                <a:spcPts val="5376"/>
              </a:lnSpc>
              <a:buFont typeface="Arial"/>
              <a:buChar char="•"/>
            </a:pPr>
            <a:r>
              <a:rPr lang="en-US" sz="3840">
                <a:solidFill>
                  <a:srgbClr val="044579"/>
                </a:solidFill>
                <a:latin typeface="Poppins"/>
                <a:ea typeface="Poppins"/>
                <a:cs typeface="Poppins"/>
                <a:sym typeface="Poppins"/>
              </a:rPr>
              <a:t>Image Input: Uploaded or pasted X-ray</a:t>
            </a:r>
          </a:p>
          <a:p>
            <a:pPr algn="just" marL="829129" indent="-414564" lvl="1">
              <a:lnSpc>
                <a:spcPts val="5376"/>
              </a:lnSpc>
              <a:buFont typeface="Arial"/>
              <a:buChar char="•"/>
            </a:pPr>
            <a:r>
              <a:rPr lang="en-US" sz="3840">
                <a:solidFill>
                  <a:srgbClr val="044579"/>
                </a:solidFill>
                <a:latin typeface="Poppins"/>
                <a:ea typeface="Poppins"/>
                <a:cs typeface="Poppins"/>
                <a:sym typeface="Poppins"/>
              </a:rPr>
              <a:t>Preprocessing: Resize, normalize, augment</a:t>
            </a:r>
          </a:p>
          <a:p>
            <a:pPr algn="just" marL="829129" indent="-414564" lvl="1">
              <a:lnSpc>
                <a:spcPts val="5376"/>
              </a:lnSpc>
              <a:buFont typeface="Arial"/>
              <a:buChar char="•"/>
            </a:pPr>
            <a:r>
              <a:rPr lang="en-US" sz="3840">
                <a:solidFill>
                  <a:srgbClr val="044579"/>
                </a:solidFill>
                <a:latin typeface="Poppins"/>
                <a:ea typeface="Poppins"/>
                <a:cs typeface="Poppins"/>
                <a:sym typeface="Poppins"/>
              </a:rPr>
              <a:t>Model Prediction: CNN analyzes image</a:t>
            </a:r>
          </a:p>
          <a:p>
            <a:pPr algn="just" marL="829129" indent="-414564" lvl="1">
              <a:lnSpc>
                <a:spcPts val="5376"/>
              </a:lnSpc>
              <a:buFont typeface="Arial"/>
              <a:buChar char="•"/>
            </a:pPr>
            <a:r>
              <a:rPr lang="en-US" sz="3840">
                <a:solidFill>
                  <a:srgbClr val="044579"/>
                </a:solidFill>
                <a:latin typeface="Poppins"/>
                <a:ea typeface="Poppins"/>
                <a:cs typeface="Poppins"/>
                <a:sym typeface="Poppins"/>
              </a:rPr>
              <a:t>Output Display: Predicted label shown to user</a:t>
            </a:r>
          </a:p>
          <a:p>
            <a:pPr algn="just">
              <a:lnSpc>
                <a:spcPts val="5376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312" t="0" r="-20312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2591277"/>
            <a:ext cx="10193856" cy="11454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296"/>
              </a:lnSpc>
            </a:pPr>
            <a:r>
              <a:rPr lang="en-US" sz="6640" b="true">
                <a:solidFill>
                  <a:srgbClr val="044579"/>
                </a:solidFill>
                <a:latin typeface="Breul Grotesk Bold"/>
                <a:ea typeface="Breul Grotesk Bold"/>
                <a:cs typeface="Breul Grotesk Bold"/>
                <a:sym typeface="Breul Grotesk Bold"/>
              </a:rPr>
              <a:t>ETHICAL CONSIDERATIONS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3971402"/>
            <a:ext cx="13747016" cy="3719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909593" indent="-454797" lvl="1">
              <a:lnSpc>
                <a:spcPts val="5898"/>
              </a:lnSpc>
              <a:buFont typeface="Arial"/>
              <a:buChar char="•"/>
            </a:pPr>
            <a:r>
              <a:rPr lang="en-US" sz="4213">
                <a:solidFill>
                  <a:srgbClr val="044579"/>
                </a:solidFill>
                <a:latin typeface="Poppins"/>
                <a:ea typeface="Poppins"/>
                <a:cs typeface="Poppins"/>
                <a:sym typeface="Poppins"/>
              </a:rPr>
              <a:t>This tool is not a replacement for a radiologist.</a:t>
            </a:r>
          </a:p>
          <a:p>
            <a:pPr algn="just" marL="909593" indent="-454797" lvl="1">
              <a:lnSpc>
                <a:spcPts val="5898"/>
              </a:lnSpc>
              <a:buFont typeface="Arial"/>
              <a:buChar char="•"/>
            </a:pPr>
            <a:r>
              <a:rPr lang="en-US" sz="4213">
                <a:solidFill>
                  <a:srgbClr val="044579"/>
                </a:solidFill>
                <a:latin typeface="Poppins"/>
                <a:ea typeface="Poppins"/>
                <a:cs typeface="Poppins"/>
                <a:sym typeface="Poppins"/>
              </a:rPr>
              <a:t>Designed as a clinical decision support system.</a:t>
            </a:r>
          </a:p>
          <a:p>
            <a:pPr algn="just" marL="909593" indent="-454797" lvl="1">
              <a:lnSpc>
                <a:spcPts val="5898"/>
              </a:lnSpc>
              <a:buFont typeface="Arial"/>
              <a:buChar char="•"/>
            </a:pPr>
            <a:r>
              <a:rPr lang="en-US" sz="4213">
                <a:solidFill>
                  <a:srgbClr val="044579"/>
                </a:solidFill>
                <a:latin typeface="Poppins"/>
                <a:ea typeface="Poppins"/>
                <a:cs typeface="Poppins"/>
                <a:sym typeface="Poppins"/>
              </a:rPr>
              <a:t>Results should be verified by a qualified healthcare provider.</a:t>
            </a:r>
          </a:p>
          <a:p>
            <a:pPr algn="just">
              <a:lnSpc>
                <a:spcPts val="5898"/>
              </a:lnSpc>
            </a:pP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-787426" y="-4901243"/>
            <a:ext cx="12250687" cy="6225612"/>
          </a:xfrm>
          <a:custGeom>
            <a:avLst/>
            <a:gdLst/>
            <a:ahLst/>
            <a:cxnLst/>
            <a:rect r="r" b="b" t="t" l="l"/>
            <a:pathLst>
              <a:path h="6225612" w="12250687">
                <a:moveTo>
                  <a:pt x="0" y="0"/>
                </a:moveTo>
                <a:lnTo>
                  <a:pt x="12250687" y="0"/>
                </a:lnTo>
                <a:lnTo>
                  <a:pt x="12250687" y="6225612"/>
                </a:lnTo>
                <a:lnTo>
                  <a:pt x="0" y="622561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87186" t="-132977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7212628" y="455513"/>
            <a:ext cx="2111050" cy="2398920"/>
          </a:xfrm>
          <a:custGeom>
            <a:avLst/>
            <a:gdLst/>
            <a:ahLst/>
            <a:cxnLst/>
            <a:rect r="r" b="b" t="t" l="l"/>
            <a:pathLst>
              <a:path h="2398920" w="2111050">
                <a:moveTo>
                  <a:pt x="0" y="0"/>
                </a:moveTo>
                <a:lnTo>
                  <a:pt x="2111050" y="0"/>
                </a:lnTo>
                <a:lnTo>
                  <a:pt x="2111050" y="2398920"/>
                </a:lnTo>
                <a:lnTo>
                  <a:pt x="0" y="239892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6176950" y="8717402"/>
            <a:ext cx="1082350" cy="1229943"/>
          </a:xfrm>
          <a:custGeom>
            <a:avLst/>
            <a:gdLst/>
            <a:ahLst/>
            <a:cxnLst/>
            <a:rect r="r" b="b" t="t" l="l"/>
            <a:pathLst>
              <a:path h="1229943" w="1082350">
                <a:moveTo>
                  <a:pt x="0" y="0"/>
                </a:moveTo>
                <a:lnTo>
                  <a:pt x="1082350" y="0"/>
                </a:lnTo>
                <a:lnTo>
                  <a:pt x="1082350" y="1229943"/>
                </a:lnTo>
                <a:lnTo>
                  <a:pt x="0" y="122994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-3317" t="0" r="-3317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-10800000">
            <a:off x="6386645" y="0"/>
            <a:ext cx="11901355" cy="10287000"/>
            <a:chOff x="0" y="0"/>
            <a:chExt cx="3134513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134513" cy="2709333"/>
            </a:xfrm>
            <a:custGeom>
              <a:avLst/>
              <a:gdLst/>
              <a:ahLst/>
              <a:cxnLst/>
              <a:rect r="r" b="b" t="t" l="l"/>
              <a:pathLst>
                <a:path h="2709333" w="3134513">
                  <a:moveTo>
                    <a:pt x="0" y="0"/>
                  </a:moveTo>
                  <a:lnTo>
                    <a:pt x="3134513" y="0"/>
                  </a:lnTo>
                  <a:lnTo>
                    <a:pt x="3134513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true">
              <a:gsLst>
                <a:gs pos="0">
                  <a:srgbClr val="FFFFFF">
                    <a:alpha val="10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76200"/>
              <a:ext cx="3134513" cy="27855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06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8505933" y="-509961"/>
            <a:ext cx="2111050" cy="2398920"/>
          </a:xfrm>
          <a:custGeom>
            <a:avLst/>
            <a:gdLst/>
            <a:ahLst/>
            <a:cxnLst/>
            <a:rect r="r" b="b" t="t" l="l"/>
            <a:pathLst>
              <a:path h="2398920" w="2111050">
                <a:moveTo>
                  <a:pt x="0" y="0"/>
                </a:moveTo>
                <a:lnTo>
                  <a:pt x="2111050" y="0"/>
                </a:lnTo>
                <a:lnTo>
                  <a:pt x="2111050" y="2398921"/>
                </a:lnTo>
                <a:lnTo>
                  <a:pt x="0" y="239892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6940589" y="1258917"/>
            <a:ext cx="4406821" cy="11362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9296"/>
              </a:lnSpc>
            </a:pPr>
            <a:r>
              <a:rPr lang="en-US" b="true" sz="6640">
                <a:solidFill>
                  <a:srgbClr val="044579"/>
                </a:solidFill>
                <a:latin typeface="Breul Grotesk Bold"/>
                <a:ea typeface="Breul Grotesk Bold"/>
                <a:cs typeface="Breul Grotesk Bold"/>
                <a:sym typeface="Breul Grotesk Bold"/>
              </a:rPr>
              <a:t>USE CASES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516925" y="2756172"/>
            <a:ext cx="15254151" cy="33097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1009315" indent="-504658" lvl="1">
              <a:lnSpc>
                <a:spcPts val="6544"/>
              </a:lnSpc>
              <a:buFont typeface="Arial"/>
              <a:buChar char="•"/>
            </a:pPr>
            <a:r>
              <a:rPr lang="en-US" sz="4674">
                <a:solidFill>
                  <a:srgbClr val="044579"/>
                </a:solidFill>
                <a:latin typeface="Poppins"/>
                <a:ea typeface="Poppins"/>
                <a:cs typeface="Poppins"/>
                <a:sym typeface="Poppins"/>
              </a:rPr>
              <a:t>Fast screening in remote or low-resource areas</a:t>
            </a:r>
          </a:p>
          <a:p>
            <a:pPr algn="just" marL="1009315" indent="-504658" lvl="1">
              <a:lnSpc>
                <a:spcPts val="6544"/>
              </a:lnSpc>
              <a:buFont typeface="Arial"/>
              <a:buChar char="•"/>
            </a:pPr>
            <a:r>
              <a:rPr lang="en-US" sz="4674">
                <a:solidFill>
                  <a:srgbClr val="044579"/>
                </a:solidFill>
                <a:latin typeface="Poppins"/>
                <a:ea typeface="Poppins"/>
                <a:cs typeface="Poppins"/>
                <a:sym typeface="Poppins"/>
              </a:rPr>
              <a:t>Educational tool for medical students</a:t>
            </a:r>
          </a:p>
          <a:p>
            <a:pPr algn="just" marL="1009315" indent="-504658" lvl="1">
              <a:lnSpc>
                <a:spcPts val="6544"/>
              </a:lnSpc>
              <a:buFont typeface="Arial"/>
              <a:buChar char="•"/>
            </a:pPr>
            <a:r>
              <a:rPr lang="en-US" sz="4674">
                <a:solidFill>
                  <a:srgbClr val="044579"/>
                </a:solidFill>
                <a:latin typeface="Poppins"/>
                <a:ea typeface="Poppins"/>
                <a:cs typeface="Poppins"/>
                <a:sym typeface="Poppins"/>
              </a:rPr>
              <a:t>Integration in hospital radiology software</a:t>
            </a:r>
          </a:p>
          <a:p>
            <a:pPr algn="just">
              <a:lnSpc>
                <a:spcPts val="6544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312" t="0" r="-20312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787426" y="-4901243"/>
            <a:ext cx="12250687" cy="6225612"/>
          </a:xfrm>
          <a:custGeom>
            <a:avLst/>
            <a:gdLst/>
            <a:ahLst/>
            <a:cxnLst/>
            <a:rect r="r" b="b" t="t" l="l"/>
            <a:pathLst>
              <a:path h="6225612" w="12250687">
                <a:moveTo>
                  <a:pt x="0" y="0"/>
                </a:moveTo>
                <a:lnTo>
                  <a:pt x="12250687" y="0"/>
                </a:lnTo>
                <a:lnTo>
                  <a:pt x="12250687" y="6225612"/>
                </a:lnTo>
                <a:lnTo>
                  <a:pt x="0" y="622561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87186" t="-132977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817920" y="809380"/>
            <a:ext cx="2111050" cy="2398920"/>
          </a:xfrm>
          <a:custGeom>
            <a:avLst/>
            <a:gdLst/>
            <a:ahLst/>
            <a:cxnLst/>
            <a:rect r="r" b="b" t="t" l="l"/>
            <a:pathLst>
              <a:path h="2398920" w="2111050">
                <a:moveTo>
                  <a:pt x="0" y="0"/>
                </a:moveTo>
                <a:lnTo>
                  <a:pt x="2111050" y="0"/>
                </a:lnTo>
                <a:lnTo>
                  <a:pt x="2111050" y="2398920"/>
                </a:lnTo>
                <a:lnTo>
                  <a:pt x="0" y="239892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6176950" y="8717402"/>
            <a:ext cx="1082350" cy="1229943"/>
          </a:xfrm>
          <a:custGeom>
            <a:avLst/>
            <a:gdLst/>
            <a:ahLst/>
            <a:cxnLst/>
            <a:rect r="r" b="b" t="t" l="l"/>
            <a:pathLst>
              <a:path h="1229943" w="1082350">
                <a:moveTo>
                  <a:pt x="0" y="0"/>
                </a:moveTo>
                <a:lnTo>
                  <a:pt x="1082350" y="0"/>
                </a:lnTo>
                <a:lnTo>
                  <a:pt x="1082350" y="1229943"/>
                </a:lnTo>
                <a:lnTo>
                  <a:pt x="0" y="122994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8268153" y="7019839"/>
            <a:ext cx="2317689" cy="2380169"/>
          </a:xfrm>
          <a:custGeom>
            <a:avLst/>
            <a:gdLst/>
            <a:ahLst/>
            <a:cxnLst/>
            <a:rect r="r" b="b" t="t" l="l"/>
            <a:pathLst>
              <a:path h="2380169" w="2317689">
                <a:moveTo>
                  <a:pt x="0" y="0"/>
                </a:moveTo>
                <a:lnTo>
                  <a:pt x="2317690" y="0"/>
                </a:lnTo>
                <a:lnTo>
                  <a:pt x="2317690" y="2380169"/>
                </a:lnTo>
                <a:lnTo>
                  <a:pt x="0" y="238016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6713231" y="2062863"/>
            <a:ext cx="4861538" cy="11454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296"/>
              </a:lnSpc>
            </a:pPr>
            <a:r>
              <a:rPr lang="en-US" sz="6640" b="true">
                <a:solidFill>
                  <a:srgbClr val="044579"/>
                </a:solidFill>
                <a:latin typeface="Breul Grotesk Bold"/>
                <a:ea typeface="Breul Grotesk Bold"/>
                <a:cs typeface="Breul Grotesk Bold"/>
                <a:sym typeface="Breul Grotesk Bold"/>
              </a:rPr>
              <a:t>TECH STACK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364895" y="3511252"/>
            <a:ext cx="13558210" cy="44114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97101" indent="-448550" lvl="1">
              <a:lnSpc>
                <a:spcPts val="5817"/>
              </a:lnSpc>
              <a:buFont typeface="Arial"/>
              <a:buChar char="•"/>
            </a:pPr>
            <a:r>
              <a:rPr lang="en-US" sz="4155">
                <a:solidFill>
                  <a:srgbClr val="044579"/>
                </a:solidFill>
                <a:latin typeface="Poppins"/>
                <a:ea typeface="Poppins"/>
                <a:cs typeface="Poppins"/>
                <a:sym typeface="Poppins"/>
              </a:rPr>
              <a:t>Python, TensorFlow/Keras or PyTorch</a:t>
            </a:r>
          </a:p>
          <a:p>
            <a:pPr algn="just" marL="897101" indent="-448550" lvl="1">
              <a:lnSpc>
                <a:spcPts val="5817"/>
              </a:lnSpc>
              <a:buFont typeface="Arial"/>
              <a:buChar char="•"/>
            </a:pPr>
            <a:r>
              <a:rPr lang="en-US" sz="4155">
                <a:solidFill>
                  <a:srgbClr val="044579"/>
                </a:solidFill>
                <a:latin typeface="Poppins"/>
                <a:ea typeface="Poppins"/>
                <a:cs typeface="Poppins"/>
                <a:sym typeface="Poppins"/>
              </a:rPr>
              <a:t>Streamlit / Gradio for UI</a:t>
            </a:r>
          </a:p>
          <a:p>
            <a:pPr algn="just" marL="897101" indent="-448550" lvl="1">
              <a:lnSpc>
                <a:spcPts val="5817"/>
              </a:lnSpc>
              <a:buFont typeface="Arial"/>
              <a:buChar char="•"/>
            </a:pPr>
            <a:r>
              <a:rPr lang="en-US" sz="4155">
                <a:solidFill>
                  <a:srgbClr val="044579"/>
                </a:solidFill>
                <a:latin typeface="Poppins"/>
                <a:ea typeface="Poppins"/>
                <a:cs typeface="Poppins"/>
                <a:sym typeface="Poppins"/>
              </a:rPr>
              <a:t>OpenCV / PIL for image handling</a:t>
            </a:r>
          </a:p>
          <a:p>
            <a:pPr algn="just" marL="897101" indent="-448550" lvl="1">
              <a:lnSpc>
                <a:spcPts val="5817"/>
              </a:lnSpc>
              <a:buFont typeface="Arial"/>
              <a:buChar char="•"/>
            </a:pPr>
            <a:r>
              <a:rPr lang="en-US" sz="4155">
                <a:solidFill>
                  <a:srgbClr val="044579"/>
                </a:solidFill>
                <a:latin typeface="Poppins"/>
                <a:ea typeface="Poppins"/>
                <a:cs typeface="Poppins"/>
                <a:sym typeface="Poppins"/>
              </a:rPr>
              <a:t>Deployed locally or on cloud platforms (e.g., HuggingFace Spaces)</a:t>
            </a:r>
          </a:p>
          <a:p>
            <a:pPr algn="just">
              <a:lnSpc>
                <a:spcPts val="5817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312" t="0" r="-20312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true" rot="0">
            <a:off x="6037313" y="5827571"/>
            <a:ext cx="12250687" cy="6225612"/>
          </a:xfrm>
          <a:custGeom>
            <a:avLst/>
            <a:gdLst/>
            <a:ahLst/>
            <a:cxnLst/>
            <a:rect r="r" b="b" t="t" l="l"/>
            <a:pathLst>
              <a:path h="6225612" w="12250687">
                <a:moveTo>
                  <a:pt x="12250687" y="6225611"/>
                </a:moveTo>
                <a:lnTo>
                  <a:pt x="0" y="6225611"/>
                </a:lnTo>
                <a:lnTo>
                  <a:pt x="0" y="0"/>
                </a:lnTo>
                <a:lnTo>
                  <a:pt x="12250687" y="0"/>
                </a:lnTo>
                <a:lnTo>
                  <a:pt x="12250687" y="6225611"/>
                </a:lnTo>
                <a:close/>
              </a:path>
            </a:pathLst>
          </a:custGeom>
          <a:blipFill>
            <a:blip r:embed="rId3"/>
            <a:stretch>
              <a:fillRect l="-87186" t="-132977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true" rot="9207412">
            <a:off x="9267997" y="-3009269"/>
            <a:ext cx="8685508" cy="7469537"/>
          </a:xfrm>
          <a:custGeom>
            <a:avLst/>
            <a:gdLst/>
            <a:ahLst/>
            <a:cxnLst/>
            <a:rect r="r" b="b" t="t" l="l"/>
            <a:pathLst>
              <a:path h="7469537" w="8685508">
                <a:moveTo>
                  <a:pt x="0" y="7469537"/>
                </a:moveTo>
                <a:lnTo>
                  <a:pt x="8685508" y="7469537"/>
                </a:lnTo>
                <a:lnTo>
                  <a:pt x="8685508" y="0"/>
                </a:lnTo>
                <a:lnTo>
                  <a:pt x="0" y="0"/>
                </a:lnTo>
                <a:lnTo>
                  <a:pt x="0" y="7469537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2754070"/>
            <a:ext cx="6492240" cy="14729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45"/>
              </a:lnSpc>
            </a:pPr>
            <a:r>
              <a:rPr lang="en-US" sz="6640" b="true">
                <a:solidFill>
                  <a:srgbClr val="044579"/>
                </a:solidFill>
                <a:latin typeface="Breul Grotesk Bold"/>
                <a:ea typeface="Breul Grotesk Bold"/>
                <a:cs typeface="Breul Grotesk Bold"/>
                <a:sym typeface="Breul Grotesk Bold"/>
              </a:rPr>
              <a:t>PERFORMANCE METRICS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4442016"/>
            <a:ext cx="13174981" cy="35692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71744" indent="-435872" lvl="1">
              <a:lnSpc>
                <a:spcPts val="5652"/>
              </a:lnSpc>
              <a:buFont typeface="Arial"/>
              <a:buChar char="•"/>
            </a:pPr>
            <a:r>
              <a:rPr lang="en-US" sz="4037">
                <a:solidFill>
                  <a:srgbClr val="044579"/>
                </a:solidFill>
                <a:latin typeface="Poppins"/>
                <a:ea typeface="Poppins"/>
                <a:cs typeface="Poppins"/>
                <a:sym typeface="Poppins"/>
              </a:rPr>
              <a:t>Accuracy: ~95%</a:t>
            </a:r>
          </a:p>
          <a:p>
            <a:pPr algn="just" marL="871744" indent="-435872" lvl="1">
              <a:lnSpc>
                <a:spcPts val="5652"/>
              </a:lnSpc>
              <a:buFont typeface="Arial"/>
              <a:buChar char="•"/>
            </a:pPr>
            <a:r>
              <a:rPr lang="en-US" sz="4037">
                <a:solidFill>
                  <a:srgbClr val="044579"/>
                </a:solidFill>
                <a:latin typeface="Poppins"/>
                <a:ea typeface="Poppins"/>
                <a:cs typeface="Poppins"/>
                <a:sym typeface="Poppins"/>
              </a:rPr>
              <a:t>Precision: High on Pneumonia detection</a:t>
            </a:r>
          </a:p>
          <a:p>
            <a:pPr algn="just" marL="871744" indent="-435872" lvl="1">
              <a:lnSpc>
                <a:spcPts val="5652"/>
              </a:lnSpc>
              <a:buFont typeface="Arial"/>
              <a:buChar char="•"/>
            </a:pPr>
            <a:r>
              <a:rPr lang="en-US" sz="4037">
                <a:solidFill>
                  <a:srgbClr val="044579"/>
                </a:solidFill>
                <a:latin typeface="Poppins"/>
                <a:ea typeface="Poppins"/>
                <a:cs typeface="Poppins"/>
                <a:sym typeface="Poppins"/>
              </a:rPr>
              <a:t>Confusion Matrix used to evaluate class imbalance</a:t>
            </a:r>
          </a:p>
          <a:p>
            <a:pPr algn="just">
              <a:lnSpc>
                <a:spcPts val="5652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DAGvIB7s-Gc</dc:identifier>
  <dcterms:modified xsi:type="dcterms:W3CDTF">2011-08-01T06:04:30Z</dcterms:modified>
  <cp:revision>1</cp:revision>
  <dc:title>Pneumonia Detection from X-ray</dc:title>
</cp:coreProperties>
</file>

<file path=docProps/thumbnail.jpeg>
</file>